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legreya" charset="1" panose="00000500000000000000"/>
      <p:regular r:id="rId14"/>
    </p:embeddedFont>
    <p:embeddedFont>
      <p:font typeface="Alegreya Bold" charset="1" panose="00000800000000000000"/>
      <p:regular r:id="rId15"/>
    </p:embeddedFont>
    <p:embeddedFont>
      <p:font typeface="Alegreya Italics" charset="1" panose="00000500000000000000"/>
      <p:regular r:id="rId16"/>
    </p:embeddedFont>
    <p:embeddedFont>
      <p:font typeface="Alegreya Bold Italics" charset="1" panose="00000800000000000000"/>
      <p:regular r:id="rId17"/>
    </p:embeddedFont>
    <p:embeddedFont>
      <p:font typeface="Alegreya Medium" charset="1" panose="00000600000000000000"/>
      <p:regular r:id="rId18"/>
    </p:embeddedFont>
    <p:embeddedFont>
      <p:font typeface="Alegreya Medium Italics" charset="1" panose="00000600000000000000"/>
      <p:regular r:id="rId19"/>
    </p:embeddedFont>
    <p:embeddedFont>
      <p:font typeface="Alegreya Ultra-Bold" charset="1" panose="00000900000000000000"/>
      <p:regular r:id="rId20"/>
    </p:embeddedFont>
    <p:embeddedFont>
      <p:font typeface="Alegreya Ultra-Bold Italics" charset="1" panose="00000900000000000000"/>
      <p:regular r:id="rId21"/>
    </p:embeddedFont>
    <p:embeddedFont>
      <p:font typeface="Alegreya Heavy" charset="1" panose="00000A00000000000000"/>
      <p:regular r:id="rId22"/>
    </p:embeddedFont>
    <p:embeddedFont>
      <p:font typeface="Alegreya Heavy Italics" charset="1" panose="00000A00000000000000"/>
      <p:regular r:id="rId23"/>
    </p:embeddedFont>
    <p:embeddedFont>
      <p:font typeface="Alice" charset="1" panose="00000500000000000000"/>
      <p:regular r:id="rId24"/>
    </p:embeddedFont>
    <p:embeddedFont>
      <p:font typeface="Alice Bold" charset="1" panose="00000500000000000000"/>
      <p:regular r:id="rId25"/>
    </p:embeddedFont>
    <p:embeddedFont>
      <p:font typeface="Alice Italics" charset="1" panose="00000500000000000000"/>
      <p:regular r:id="rId26"/>
    </p:embeddedFont>
    <p:embeddedFont>
      <p:font typeface="Alice Bold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2424589" y="3086100"/>
            <a:ext cx="13438822" cy="4114800"/>
            <a:chOff x="0" y="0"/>
            <a:chExt cx="3539443" cy="1083733"/>
          </a:xfrm>
        </p:grpSpPr>
        <p:sp>
          <p:nvSpPr>
            <p:cNvPr name="Freeform 3" id="3"/>
            <p:cNvSpPr/>
            <p:nvPr/>
          </p:nvSpPr>
          <p:spPr>
            <a:xfrm flipH="false" flipV="false" rot="0">
              <a:off x="0" y="0"/>
              <a:ext cx="3539443" cy="1083733"/>
            </a:xfrm>
            <a:custGeom>
              <a:avLst/>
              <a:gdLst/>
              <a:ahLst/>
              <a:cxnLst/>
              <a:rect r="r" b="b" t="t" l="l"/>
              <a:pathLst>
                <a:path h="1083733" w="3539443">
                  <a:moveTo>
                    <a:pt x="0" y="0"/>
                  </a:moveTo>
                  <a:lnTo>
                    <a:pt x="3539443" y="0"/>
                  </a:lnTo>
                  <a:lnTo>
                    <a:pt x="3539443" y="1083733"/>
                  </a:lnTo>
                  <a:lnTo>
                    <a:pt x="0" y="1083733"/>
                  </a:lnTo>
                  <a:close/>
                </a:path>
              </a:pathLst>
            </a:custGeom>
            <a:solidFill>
              <a:srgbClr val="DDA37F"/>
            </a:solidFill>
          </p:spPr>
        </p:sp>
        <p:sp>
          <p:nvSpPr>
            <p:cNvPr name="TextBox 4" id="4"/>
            <p:cNvSpPr txBox="true"/>
            <p:nvPr/>
          </p:nvSpPr>
          <p:spPr>
            <a:xfrm>
              <a:off x="0" y="-38100"/>
              <a:ext cx="3539443" cy="11218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24589" y="4142277"/>
            <a:ext cx="13438822" cy="2069121"/>
          </a:xfrm>
          <a:prstGeom prst="rect">
            <a:avLst/>
          </a:prstGeom>
        </p:spPr>
        <p:txBody>
          <a:bodyPr anchor="t" rtlCol="false" tIns="0" lIns="0" bIns="0" rIns="0">
            <a:spAutoFit/>
          </a:bodyPr>
          <a:lstStyle/>
          <a:p>
            <a:pPr algn="ctr">
              <a:lnSpc>
                <a:spcPts val="16003"/>
              </a:lnSpc>
            </a:pPr>
            <a:r>
              <a:rPr lang="en-US" sz="14038">
                <a:solidFill>
                  <a:srgbClr val="522D1C"/>
                </a:solidFill>
                <a:latin typeface="Alice Bold"/>
              </a:rPr>
              <a:t>LSTM</a:t>
            </a:r>
          </a:p>
        </p:txBody>
      </p:sp>
      <p:sp>
        <p:nvSpPr>
          <p:cNvPr name="Freeform 6" id="6"/>
          <p:cNvSpPr/>
          <p:nvPr/>
        </p:nvSpPr>
        <p:spPr>
          <a:xfrm flipH="false" flipV="false" rot="776974">
            <a:off x="-149629" y="5143500"/>
            <a:ext cx="2945823" cy="5143500"/>
          </a:xfrm>
          <a:custGeom>
            <a:avLst/>
            <a:gdLst/>
            <a:ahLst/>
            <a:cxnLst/>
            <a:rect r="r" b="b" t="t" l="l"/>
            <a:pathLst>
              <a:path h="5143500" w="2945823">
                <a:moveTo>
                  <a:pt x="0" y="0"/>
                </a:moveTo>
                <a:lnTo>
                  <a:pt x="2945823" y="0"/>
                </a:lnTo>
                <a:lnTo>
                  <a:pt x="2945823"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8805075">
            <a:off x="13751324" y="-783021"/>
            <a:ext cx="2945823" cy="5143500"/>
          </a:xfrm>
          <a:custGeom>
            <a:avLst/>
            <a:gdLst/>
            <a:ahLst/>
            <a:cxnLst/>
            <a:rect r="r" b="b" t="t" l="l"/>
            <a:pathLst>
              <a:path h="5143500" w="2945823">
                <a:moveTo>
                  <a:pt x="0" y="0"/>
                </a:moveTo>
                <a:lnTo>
                  <a:pt x="2945823" y="0"/>
                </a:lnTo>
                <a:lnTo>
                  <a:pt x="2945823"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761289" y="2317751"/>
            <a:ext cx="15507536" cy="7608037"/>
            <a:chOff x="0" y="0"/>
            <a:chExt cx="20676714" cy="10144050"/>
          </a:xfrm>
        </p:grpSpPr>
        <p:grpSp>
          <p:nvGrpSpPr>
            <p:cNvPr name="Group 3" id="3"/>
            <p:cNvGrpSpPr/>
            <p:nvPr/>
          </p:nvGrpSpPr>
          <p:grpSpPr>
            <a:xfrm rot="0">
              <a:off x="0" y="0"/>
              <a:ext cx="20676714" cy="10144050"/>
              <a:chOff x="0" y="0"/>
              <a:chExt cx="4084289" cy="2003763"/>
            </a:xfrm>
          </p:grpSpPr>
          <p:sp>
            <p:nvSpPr>
              <p:cNvPr name="Freeform 4" id="4"/>
              <p:cNvSpPr/>
              <p:nvPr/>
            </p:nvSpPr>
            <p:spPr>
              <a:xfrm flipH="false" flipV="false" rot="0">
                <a:off x="0" y="0"/>
                <a:ext cx="4084289" cy="2003763"/>
              </a:xfrm>
              <a:custGeom>
                <a:avLst/>
                <a:gdLst/>
                <a:ahLst/>
                <a:cxnLst/>
                <a:rect r="r" b="b" t="t" l="l"/>
                <a:pathLst>
                  <a:path h="2003763" w="4084289">
                    <a:moveTo>
                      <a:pt x="0" y="0"/>
                    </a:moveTo>
                    <a:lnTo>
                      <a:pt x="4084289" y="0"/>
                    </a:lnTo>
                    <a:lnTo>
                      <a:pt x="4084289" y="2003763"/>
                    </a:lnTo>
                    <a:lnTo>
                      <a:pt x="0" y="2003763"/>
                    </a:lnTo>
                    <a:close/>
                  </a:path>
                </a:pathLst>
              </a:custGeom>
              <a:solidFill>
                <a:srgbClr val="DDA37F"/>
              </a:solidFill>
            </p:spPr>
          </p:sp>
          <p:sp>
            <p:nvSpPr>
              <p:cNvPr name="TextBox 5" id="5"/>
              <p:cNvSpPr txBox="true"/>
              <p:nvPr/>
            </p:nvSpPr>
            <p:spPr>
              <a:xfrm>
                <a:off x="0" y="-38100"/>
                <a:ext cx="4084289" cy="204186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8766656"/>
            </a:xfrm>
            <a:prstGeom prst="rect">
              <a:avLst/>
            </a:prstGeom>
          </p:spPr>
          <p:txBody>
            <a:bodyPr anchor="t" rtlCol="false" tIns="0" lIns="0" bIns="0" rIns="0">
              <a:spAutoFit/>
            </a:bodyPr>
            <a:lstStyle/>
            <a:p>
              <a:pPr>
                <a:lnSpc>
                  <a:spcPts val="6542"/>
                </a:lnSpc>
              </a:pPr>
              <a:r>
                <a:rPr lang="en-US" sz="4673">
                  <a:solidFill>
                    <a:srgbClr val="522D1C"/>
                  </a:solidFill>
                  <a:latin typeface="Alegreya Bold"/>
                </a:rPr>
                <a:t>Memory Cell: Stores information over long periods.</a:t>
              </a:r>
            </a:p>
            <a:p>
              <a:pPr>
                <a:lnSpc>
                  <a:spcPts val="6542"/>
                </a:lnSpc>
              </a:pPr>
              <a:r>
                <a:rPr lang="en-US" sz="4673">
                  <a:solidFill>
                    <a:srgbClr val="522D1C"/>
                  </a:solidFill>
                  <a:latin typeface="Alegreya Bold"/>
                </a:rPr>
                <a:t>Forget Gate: Decides which information to discard from the cell.</a:t>
              </a:r>
            </a:p>
            <a:p>
              <a:pPr>
                <a:lnSpc>
                  <a:spcPts val="6542"/>
                </a:lnSpc>
              </a:pPr>
              <a:r>
                <a:rPr lang="en-US" sz="4673">
                  <a:solidFill>
                    <a:srgbClr val="522D1C"/>
                  </a:solidFill>
                  <a:latin typeface="Alegreya Bold"/>
                </a:rPr>
                <a:t>Input Gate: Decides which new information to store in the cell.</a:t>
              </a:r>
            </a:p>
            <a:p>
              <a:pPr>
                <a:lnSpc>
                  <a:spcPts val="6542"/>
                </a:lnSpc>
              </a:pPr>
              <a:r>
                <a:rPr lang="en-US" sz="4673">
                  <a:solidFill>
                    <a:srgbClr val="522D1C"/>
                  </a:solidFill>
                  <a:latin typeface="Alegreya Bold"/>
                </a:rPr>
                <a:t>Output Gate: Decides which information from the cell      to output.</a:t>
              </a:r>
            </a:p>
            <a:p>
              <a:pPr>
                <a:lnSpc>
                  <a:spcPts val="6542"/>
                </a:lnSpc>
              </a:pP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Gates</a:t>
            </a: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028700" y="3179371"/>
            <a:ext cx="17373558" cy="5132207"/>
            <a:chOff x="0" y="0"/>
            <a:chExt cx="23164745" cy="6842942"/>
          </a:xfrm>
        </p:grpSpPr>
        <p:grpSp>
          <p:nvGrpSpPr>
            <p:cNvPr name="Group 3" id="3"/>
            <p:cNvGrpSpPr/>
            <p:nvPr/>
          </p:nvGrpSpPr>
          <p:grpSpPr>
            <a:xfrm rot="0">
              <a:off x="0" y="0"/>
              <a:ext cx="23164745" cy="6842942"/>
              <a:chOff x="0" y="0"/>
              <a:chExt cx="3561654" cy="1052124"/>
            </a:xfrm>
          </p:grpSpPr>
          <p:sp>
            <p:nvSpPr>
              <p:cNvPr name="Freeform 4" id="4"/>
              <p:cNvSpPr/>
              <p:nvPr/>
            </p:nvSpPr>
            <p:spPr>
              <a:xfrm flipH="false" flipV="false" rot="0">
                <a:off x="0" y="0"/>
                <a:ext cx="3561654" cy="1052124"/>
              </a:xfrm>
              <a:custGeom>
                <a:avLst/>
                <a:gdLst/>
                <a:ahLst/>
                <a:cxnLst/>
                <a:rect r="r" b="b" t="t" l="l"/>
                <a:pathLst>
                  <a:path h="1052124" w="3561654">
                    <a:moveTo>
                      <a:pt x="0" y="0"/>
                    </a:moveTo>
                    <a:lnTo>
                      <a:pt x="3561654" y="0"/>
                    </a:lnTo>
                    <a:lnTo>
                      <a:pt x="3561654" y="1052124"/>
                    </a:lnTo>
                    <a:lnTo>
                      <a:pt x="0" y="1052124"/>
                    </a:lnTo>
                    <a:close/>
                  </a:path>
                </a:pathLst>
              </a:custGeom>
              <a:solidFill>
                <a:srgbClr val="DDA37F"/>
              </a:solidFill>
            </p:spPr>
          </p:sp>
          <p:sp>
            <p:nvSpPr>
              <p:cNvPr name="TextBox 5" id="5"/>
              <p:cNvSpPr txBox="true"/>
              <p:nvPr/>
            </p:nvSpPr>
            <p:spPr>
              <a:xfrm>
                <a:off x="0" y="-38100"/>
                <a:ext cx="3561654" cy="1090224"/>
              </a:xfrm>
              <a:prstGeom prst="rect">
                <a:avLst/>
              </a:prstGeom>
            </p:spPr>
            <p:txBody>
              <a:bodyPr anchor="ctr" rtlCol="false" tIns="50800" lIns="50800" bIns="50800" rIns="50800"/>
              <a:lstStyle/>
              <a:p>
                <a:pPr algn="ctr">
                  <a:lnSpc>
                    <a:spcPts val="2660"/>
                  </a:lnSpc>
                </a:pPr>
              </a:p>
            </p:txBody>
          </p:sp>
        </p:grpSp>
        <p:sp>
          <p:nvSpPr>
            <p:cNvPr name="TextBox 6" id="6"/>
            <p:cNvSpPr txBox="true"/>
            <p:nvPr/>
          </p:nvSpPr>
          <p:spPr>
            <a:xfrm rot="0">
              <a:off x="1219333" y="599083"/>
              <a:ext cx="21945411" cy="966089"/>
            </a:xfrm>
            <a:prstGeom prst="rect">
              <a:avLst/>
            </a:prstGeom>
          </p:spPr>
          <p:txBody>
            <a:bodyPr anchor="t" rtlCol="false" tIns="0" lIns="0" bIns="0" rIns="0">
              <a:spAutoFit/>
            </a:bodyPr>
            <a:lstStyle/>
            <a:p>
              <a:pPr>
                <a:lnSpc>
                  <a:spcPts val="6131"/>
                </a:lnSpc>
              </a:pPr>
              <a:r>
                <a:rPr lang="en-US" sz="4379">
                  <a:solidFill>
                    <a:srgbClr val="522D1C"/>
                  </a:solidFill>
                  <a:latin typeface="Alegreya Bold"/>
                </a:rPr>
                <a:t>                        Remove something from cell state</a:t>
              </a:r>
            </a:p>
          </p:txBody>
        </p:sp>
      </p:grpSp>
      <p:sp>
        <p:nvSpPr>
          <p:cNvPr name="Freeform 7" id="7"/>
          <p:cNvSpPr/>
          <p:nvPr/>
        </p:nvSpPr>
        <p:spPr>
          <a:xfrm flipH="false" flipV="false" rot="0">
            <a:off x="3426169" y="4634263"/>
            <a:ext cx="10879607" cy="3554233"/>
          </a:xfrm>
          <a:custGeom>
            <a:avLst/>
            <a:gdLst/>
            <a:ahLst/>
            <a:cxnLst/>
            <a:rect r="r" b="b" t="t" l="l"/>
            <a:pathLst>
              <a:path h="3554233" w="10879607">
                <a:moveTo>
                  <a:pt x="0" y="0"/>
                </a:moveTo>
                <a:lnTo>
                  <a:pt x="10879608" y="0"/>
                </a:lnTo>
                <a:lnTo>
                  <a:pt x="10879608" y="3554233"/>
                </a:lnTo>
                <a:lnTo>
                  <a:pt x="0" y="3554233"/>
                </a:lnTo>
                <a:lnTo>
                  <a:pt x="0" y="0"/>
                </a:lnTo>
                <a:close/>
              </a:path>
            </a:pathLst>
          </a:custGeom>
          <a:blipFill>
            <a:blip r:embed="rId2"/>
            <a:stretch>
              <a:fillRect l="-5151" t="-2163" r="-2451" b="0"/>
            </a:stretch>
          </a:blipFill>
        </p:spPr>
      </p:sp>
      <p:sp>
        <p:nvSpPr>
          <p:cNvPr name="TextBox 8" id="8"/>
          <p:cNvSpPr txBox="true"/>
          <p:nvPr/>
        </p:nvSpPr>
        <p:spPr>
          <a:xfrm rot="0">
            <a:off x="3071285" y="857250"/>
            <a:ext cx="1214542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Forget Gate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028700" y="2856160"/>
            <a:ext cx="16570411" cy="4913855"/>
            <a:chOff x="0" y="0"/>
            <a:chExt cx="22093881" cy="6551806"/>
          </a:xfrm>
        </p:grpSpPr>
        <p:grpSp>
          <p:nvGrpSpPr>
            <p:cNvPr name="Group 3" id="3"/>
            <p:cNvGrpSpPr/>
            <p:nvPr/>
          </p:nvGrpSpPr>
          <p:grpSpPr>
            <a:xfrm rot="0">
              <a:off x="0" y="0"/>
              <a:ext cx="22093881" cy="6551806"/>
              <a:chOff x="0" y="0"/>
              <a:chExt cx="1506059" cy="446613"/>
            </a:xfrm>
          </p:grpSpPr>
          <p:sp>
            <p:nvSpPr>
              <p:cNvPr name="Freeform 4" id="4"/>
              <p:cNvSpPr/>
              <p:nvPr/>
            </p:nvSpPr>
            <p:spPr>
              <a:xfrm flipH="false" flipV="false" rot="0">
                <a:off x="0" y="0"/>
                <a:ext cx="1506059" cy="446613"/>
              </a:xfrm>
              <a:custGeom>
                <a:avLst/>
                <a:gdLst/>
                <a:ahLst/>
                <a:cxnLst/>
                <a:rect r="r" b="b" t="t" l="l"/>
                <a:pathLst>
                  <a:path h="446613" w="1506059">
                    <a:moveTo>
                      <a:pt x="0" y="0"/>
                    </a:moveTo>
                    <a:lnTo>
                      <a:pt x="1506059" y="0"/>
                    </a:lnTo>
                    <a:lnTo>
                      <a:pt x="1506059" y="446613"/>
                    </a:lnTo>
                    <a:lnTo>
                      <a:pt x="0" y="446613"/>
                    </a:lnTo>
                    <a:close/>
                  </a:path>
                </a:pathLst>
              </a:custGeom>
              <a:solidFill>
                <a:srgbClr val="DDA37F"/>
              </a:solidFill>
            </p:spPr>
          </p:sp>
          <p:sp>
            <p:nvSpPr>
              <p:cNvPr name="TextBox 5" id="5"/>
              <p:cNvSpPr txBox="true"/>
              <p:nvPr/>
            </p:nvSpPr>
            <p:spPr>
              <a:xfrm>
                <a:off x="0" y="-38100"/>
                <a:ext cx="1506059" cy="48471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162966" y="1439850"/>
              <a:ext cx="20930915" cy="1156815"/>
            </a:xfrm>
            <a:prstGeom prst="rect">
              <a:avLst/>
            </a:prstGeom>
          </p:spPr>
          <p:txBody>
            <a:bodyPr anchor="t" rtlCol="false" tIns="0" lIns="0" bIns="0" rIns="0">
              <a:spAutoFit/>
            </a:bodyPr>
            <a:lstStyle/>
            <a:p>
              <a:pPr>
                <a:lnSpc>
                  <a:spcPts val="7263"/>
                </a:lnSpc>
              </a:pPr>
            </a:p>
          </p:txBody>
        </p:sp>
      </p:grpSp>
      <p:sp>
        <p:nvSpPr>
          <p:cNvPr name="Freeform 7" id="7"/>
          <p:cNvSpPr/>
          <p:nvPr/>
        </p:nvSpPr>
        <p:spPr>
          <a:xfrm flipH="false" flipV="false" rot="0">
            <a:off x="3775964" y="4296880"/>
            <a:ext cx="11718778" cy="3195744"/>
          </a:xfrm>
          <a:custGeom>
            <a:avLst/>
            <a:gdLst/>
            <a:ahLst/>
            <a:cxnLst/>
            <a:rect r="r" b="b" t="t" l="l"/>
            <a:pathLst>
              <a:path h="3195744" w="11718778">
                <a:moveTo>
                  <a:pt x="0" y="0"/>
                </a:moveTo>
                <a:lnTo>
                  <a:pt x="11718778" y="0"/>
                </a:lnTo>
                <a:lnTo>
                  <a:pt x="11718778" y="3195744"/>
                </a:lnTo>
                <a:lnTo>
                  <a:pt x="0" y="3195744"/>
                </a:lnTo>
                <a:lnTo>
                  <a:pt x="0" y="0"/>
                </a:lnTo>
                <a:close/>
              </a:path>
            </a:pathLst>
          </a:custGeom>
          <a:blipFill>
            <a:blip r:embed="rId2"/>
            <a:stretch>
              <a:fillRect l="0" t="-6729" r="0" b="-6729"/>
            </a:stretch>
          </a:blipFill>
        </p:spPr>
      </p:sp>
      <p:sp>
        <p:nvSpPr>
          <p:cNvPr name="TextBox 8" id="8"/>
          <p:cNvSpPr txBox="true"/>
          <p:nvPr/>
        </p:nvSpPr>
        <p:spPr>
          <a:xfrm rot="0">
            <a:off x="3071285" y="857250"/>
            <a:ext cx="1214542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Input Gate</a:t>
            </a:r>
          </a:p>
        </p:txBody>
      </p:sp>
      <p:sp>
        <p:nvSpPr>
          <p:cNvPr name="TextBox 9" id="9"/>
          <p:cNvSpPr txBox="true"/>
          <p:nvPr/>
        </p:nvSpPr>
        <p:spPr>
          <a:xfrm rot="0">
            <a:off x="3928298" y="3275043"/>
            <a:ext cx="11288416" cy="755599"/>
          </a:xfrm>
          <a:prstGeom prst="rect">
            <a:avLst/>
          </a:prstGeom>
        </p:spPr>
        <p:txBody>
          <a:bodyPr anchor="t" rtlCol="false" tIns="0" lIns="0" bIns="0" rIns="0">
            <a:spAutoFit/>
          </a:bodyPr>
          <a:lstStyle/>
          <a:p>
            <a:pPr algn="ctr">
              <a:lnSpc>
                <a:spcPts val="6127"/>
              </a:lnSpc>
              <a:spcBef>
                <a:spcPct val="0"/>
              </a:spcBef>
            </a:pPr>
            <a:r>
              <a:rPr lang="en-US" sz="4377">
                <a:solidFill>
                  <a:srgbClr val="522D1C"/>
                </a:solidFill>
                <a:latin typeface="Alice Bold"/>
              </a:rPr>
              <a:t>Add something to the cell state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028700" y="2856160"/>
            <a:ext cx="16817819" cy="4940116"/>
            <a:chOff x="0" y="0"/>
            <a:chExt cx="1506059" cy="442394"/>
          </a:xfrm>
        </p:grpSpPr>
        <p:sp>
          <p:nvSpPr>
            <p:cNvPr name="Freeform 3" id="3"/>
            <p:cNvSpPr/>
            <p:nvPr/>
          </p:nvSpPr>
          <p:spPr>
            <a:xfrm flipH="false" flipV="false" rot="0">
              <a:off x="0" y="0"/>
              <a:ext cx="1506059" cy="442394"/>
            </a:xfrm>
            <a:custGeom>
              <a:avLst/>
              <a:gdLst/>
              <a:ahLst/>
              <a:cxnLst/>
              <a:rect r="r" b="b" t="t" l="l"/>
              <a:pathLst>
                <a:path h="442394" w="1506059">
                  <a:moveTo>
                    <a:pt x="0" y="0"/>
                  </a:moveTo>
                  <a:lnTo>
                    <a:pt x="1506059" y="0"/>
                  </a:lnTo>
                  <a:lnTo>
                    <a:pt x="1506059" y="442394"/>
                  </a:lnTo>
                  <a:lnTo>
                    <a:pt x="0" y="442394"/>
                  </a:lnTo>
                  <a:close/>
                </a:path>
              </a:pathLst>
            </a:custGeom>
            <a:solidFill>
              <a:srgbClr val="DDA37F"/>
            </a:solidFill>
          </p:spPr>
        </p:sp>
        <p:sp>
          <p:nvSpPr>
            <p:cNvPr name="TextBox 4" id="4"/>
            <p:cNvSpPr txBox="true"/>
            <p:nvPr/>
          </p:nvSpPr>
          <p:spPr>
            <a:xfrm>
              <a:off x="0" y="-38100"/>
              <a:ext cx="1506059" cy="480494"/>
            </a:xfrm>
            <a:prstGeom prst="rect">
              <a:avLst/>
            </a:prstGeom>
          </p:spPr>
          <p:txBody>
            <a:bodyPr anchor="ctr" rtlCol="false" tIns="149405" lIns="149405" bIns="149405" rIns="149405"/>
            <a:lstStyle/>
            <a:p>
              <a:pPr algn="ctr">
                <a:lnSpc>
                  <a:spcPts val="2659"/>
                </a:lnSpc>
              </a:pPr>
            </a:p>
          </p:txBody>
        </p:sp>
      </p:grpSp>
      <p:sp>
        <p:nvSpPr>
          <p:cNvPr name="Freeform 5" id="5"/>
          <p:cNvSpPr/>
          <p:nvPr/>
        </p:nvSpPr>
        <p:spPr>
          <a:xfrm flipH="false" flipV="false" rot="0">
            <a:off x="5506772" y="3836292"/>
            <a:ext cx="7861676" cy="3734586"/>
          </a:xfrm>
          <a:custGeom>
            <a:avLst/>
            <a:gdLst/>
            <a:ahLst/>
            <a:cxnLst/>
            <a:rect r="r" b="b" t="t" l="l"/>
            <a:pathLst>
              <a:path h="3734586" w="7861676">
                <a:moveTo>
                  <a:pt x="0" y="0"/>
                </a:moveTo>
                <a:lnTo>
                  <a:pt x="7861676" y="0"/>
                </a:lnTo>
                <a:lnTo>
                  <a:pt x="7861676" y="3734585"/>
                </a:lnTo>
                <a:lnTo>
                  <a:pt x="0" y="3734585"/>
                </a:lnTo>
                <a:lnTo>
                  <a:pt x="0" y="0"/>
                </a:lnTo>
                <a:close/>
              </a:path>
            </a:pathLst>
          </a:custGeom>
          <a:blipFill>
            <a:blip r:embed="rId2"/>
            <a:stretch>
              <a:fillRect l="-1695" t="-4197" r="0" b="-4197"/>
            </a:stretch>
          </a:blipFill>
        </p:spPr>
      </p:sp>
      <p:sp>
        <p:nvSpPr>
          <p:cNvPr name="TextBox 6" id="6"/>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Output Gate</a:t>
            </a:r>
          </a:p>
        </p:txBody>
      </p:sp>
      <p:sp>
        <p:nvSpPr>
          <p:cNvPr name="TextBox 7" id="7"/>
          <p:cNvSpPr txBox="true"/>
          <p:nvPr/>
        </p:nvSpPr>
        <p:spPr>
          <a:xfrm rot="0">
            <a:off x="1028700" y="3089278"/>
            <a:ext cx="16817819" cy="747014"/>
          </a:xfrm>
          <a:prstGeom prst="rect">
            <a:avLst/>
          </a:prstGeom>
        </p:spPr>
        <p:txBody>
          <a:bodyPr anchor="t" rtlCol="false" tIns="0" lIns="0" bIns="0" rIns="0">
            <a:spAutoFit/>
          </a:bodyPr>
          <a:lstStyle/>
          <a:p>
            <a:pPr algn="ctr">
              <a:lnSpc>
                <a:spcPts val="6076"/>
              </a:lnSpc>
              <a:spcBef>
                <a:spcPct val="0"/>
              </a:spcBef>
            </a:pPr>
            <a:r>
              <a:rPr lang="en-US" sz="4340">
                <a:solidFill>
                  <a:srgbClr val="522D1C"/>
                </a:solidFill>
                <a:latin typeface="Alice Bold"/>
              </a:rPr>
              <a:t>Calculate Hidden State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sp>
        <p:nvSpPr>
          <p:cNvPr name="Freeform 2" id="2"/>
          <p:cNvSpPr/>
          <p:nvPr/>
        </p:nvSpPr>
        <p:spPr>
          <a:xfrm flipH="false" flipV="false" rot="0">
            <a:off x="2744253" y="628617"/>
            <a:ext cx="12799494" cy="9029766"/>
          </a:xfrm>
          <a:custGeom>
            <a:avLst/>
            <a:gdLst/>
            <a:ahLst/>
            <a:cxnLst/>
            <a:rect r="r" b="b" t="t" l="l"/>
            <a:pathLst>
              <a:path h="9029766" w="12799494">
                <a:moveTo>
                  <a:pt x="0" y="0"/>
                </a:moveTo>
                <a:lnTo>
                  <a:pt x="12799494" y="0"/>
                </a:lnTo>
                <a:lnTo>
                  <a:pt x="12799494" y="9029766"/>
                </a:lnTo>
                <a:lnTo>
                  <a:pt x="0" y="9029766"/>
                </a:lnTo>
                <a:lnTo>
                  <a:pt x="0" y="0"/>
                </a:lnTo>
                <a:close/>
              </a:path>
            </a:pathLst>
          </a:custGeom>
          <a:blipFill>
            <a:blip r:embed="rId2"/>
            <a:stretch>
              <a:fillRect l="0" t="0" r="-2354" b="-112968"/>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sp>
        <p:nvSpPr>
          <p:cNvPr name="Freeform 2" id="2"/>
          <p:cNvSpPr/>
          <p:nvPr/>
        </p:nvSpPr>
        <p:spPr>
          <a:xfrm flipH="false" flipV="false" rot="0">
            <a:off x="2817686" y="477384"/>
            <a:ext cx="11624572" cy="9203126"/>
          </a:xfrm>
          <a:custGeom>
            <a:avLst/>
            <a:gdLst/>
            <a:ahLst/>
            <a:cxnLst/>
            <a:rect r="r" b="b" t="t" l="l"/>
            <a:pathLst>
              <a:path h="9203126" w="11624572">
                <a:moveTo>
                  <a:pt x="0" y="0"/>
                </a:moveTo>
                <a:lnTo>
                  <a:pt x="11624571" y="0"/>
                </a:lnTo>
                <a:lnTo>
                  <a:pt x="11624571" y="9203126"/>
                </a:lnTo>
                <a:lnTo>
                  <a:pt x="0" y="9203126"/>
                </a:lnTo>
                <a:lnTo>
                  <a:pt x="0" y="0"/>
                </a:lnTo>
                <a:close/>
              </a:path>
            </a:pathLst>
          </a:custGeom>
          <a:blipFill>
            <a:blip r:embed="rId2"/>
            <a:stretch>
              <a:fillRect l="0" t="-8541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sp>
        <p:nvSpPr>
          <p:cNvPr name="Freeform 2" id="2"/>
          <p:cNvSpPr/>
          <p:nvPr/>
        </p:nvSpPr>
        <p:spPr>
          <a:xfrm flipH="false" flipV="false" rot="0">
            <a:off x="2628657" y="803587"/>
            <a:ext cx="12396646" cy="8454713"/>
          </a:xfrm>
          <a:custGeom>
            <a:avLst/>
            <a:gdLst/>
            <a:ahLst/>
            <a:cxnLst/>
            <a:rect r="r" b="b" t="t" l="l"/>
            <a:pathLst>
              <a:path h="8454713" w="12396646">
                <a:moveTo>
                  <a:pt x="0" y="0"/>
                </a:moveTo>
                <a:lnTo>
                  <a:pt x="12396647" y="0"/>
                </a:lnTo>
                <a:lnTo>
                  <a:pt x="12396647" y="8454713"/>
                </a:lnTo>
                <a:lnTo>
                  <a:pt x="0" y="8454713"/>
                </a:lnTo>
                <a:lnTo>
                  <a:pt x="0" y="0"/>
                </a:lnTo>
                <a:close/>
              </a:path>
            </a:pathLst>
          </a:custGeom>
          <a:blipFill>
            <a:blip r:embed="rId2"/>
            <a:stretch>
              <a:fillRect l="0" t="0" r="0" b="-114245"/>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sp>
        <p:nvSpPr>
          <p:cNvPr name="Freeform 2" id="2"/>
          <p:cNvSpPr/>
          <p:nvPr/>
        </p:nvSpPr>
        <p:spPr>
          <a:xfrm flipH="false" flipV="false" rot="0">
            <a:off x="3409683" y="715540"/>
            <a:ext cx="11438445" cy="8930502"/>
          </a:xfrm>
          <a:custGeom>
            <a:avLst/>
            <a:gdLst/>
            <a:ahLst/>
            <a:cxnLst/>
            <a:rect r="r" b="b" t="t" l="l"/>
            <a:pathLst>
              <a:path h="8930502" w="11438445">
                <a:moveTo>
                  <a:pt x="0" y="0"/>
                </a:moveTo>
                <a:lnTo>
                  <a:pt x="11438445" y="0"/>
                </a:lnTo>
                <a:lnTo>
                  <a:pt x="11438445" y="8930502"/>
                </a:lnTo>
                <a:lnTo>
                  <a:pt x="0" y="8930502"/>
                </a:lnTo>
                <a:lnTo>
                  <a:pt x="0" y="0"/>
                </a:lnTo>
                <a:close/>
              </a:path>
            </a:pathLst>
          </a:custGeom>
          <a:blipFill>
            <a:blip r:embed="rId2"/>
            <a:stretch>
              <a:fillRect l="0" t="-87153"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sp>
        <p:nvSpPr>
          <p:cNvPr name="Freeform 2" id="2"/>
          <p:cNvSpPr/>
          <p:nvPr/>
        </p:nvSpPr>
        <p:spPr>
          <a:xfrm flipH="false" flipV="false" rot="0">
            <a:off x="2738934" y="667087"/>
            <a:ext cx="12810133" cy="8952825"/>
          </a:xfrm>
          <a:custGeom>
            <a:avLst/>
            <a:gdLst/>
            <a:ahLst/>
            <a:cxnLst/>
            <a:rect r="r" b="b" t="t" l="l"/>
            <a:pathLst>
              <a:path h="8952825" w="12810133">
                <a:moveTo>
                  <a:pt x="0" y="0"/>
                </a:moveTo>
                <a:lnTo>
                  <a:pt x="12810132" y="0"/>
                </a:lnTo>
                <a:lnTo>
                  <a:pt x="12810132" y="8952826"/>
                </a:lnTo>
                <a:lnTo>
                  <a:pt x="0" y="8952826"/>
                </a:lnTo>
                <a:lnTo>
                  <a:pt x="0" y="0"/>
                </a:lnTo>
                <a:close/>
              </a:path>
            </a:pathLst>
          </a:custGeom>
          <a:blipFill>
            <a:blip r:embed="rId2"/>
            <a:stretch>
              <a:fillRect l="0" t="0" r="0" b="-63222"/>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0" y="2904350"/>
            <a:ext cx="18288000" cy="4478300"/>
            <a:chOff x="0" y="0"/>
            <a:chExt cx="4816593" cy="1179470"/>
          </a:xfrm>
        </p:grpSpPr>
        <p:sp>
          <p:nvSpPr>
            <p:cNvPr name="Freeform 3" id="3"/>
            <p:cNvSpPr/>
            <p:nvPr/>
          </p:nvSpPr>
          <p:spPr>
            <a:xfrm flipH="false" flipV="false" rot="0">
              <a:off x="0" y="0"/>
              <a:ext cx="4816592" cy="1179470"/>
            </a:xfrm>
            <a:custGeom>
              <a:avLst/>
              <a:gdLst/>
              <a:ahLst/>
              <a:cxnLst/>
              <a:rect r="r" b="b" t="t" l="l"/>
              <a:pathLst>
                <a:path h="1179470" w="4816592">
                  <a:moveTo>
                    <a:pt x="0" y="0"/>
                  </a:moveTo>
                  <a:lnTo>
                    <a:pt x="4816592" y="0"/>
                  </a:lnTo>
                  <a:lnTo>
                    <a:pt x="4816592" y="1179470"/>
                  </a:lnTo>
                  <a:lnTo>
                    <a:pt x="0" y="1179470"/>
                  </a:lnTo>
                  <a:close/>
                </a:path>
              </a:pathLst>
            </a:custGeom>
            <a:solidFill>
              <a:srgbClr val="DDA37F"/>
            </a:solidFill>
          </p:spPr>
        </p:sp>
        <p:sp>
          <p:nvSpPr>
            <p:cNvPr name="TextBox 4" id="4"/>
            <p:cNvSpPr txBox="true"/>
            <p:nvPr/>
          </p:nvSpPr>
          <p:spPr>
            <a:xfrm>
              <a:off x="0" y="-38100"/>
              <a:ext cx="4816593" cy="12175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2608185"/>
            <a:ext cx="18288000" cy="592330"/>
            <a:chOff x="0" y="0"/>
            <a:chExt cx="4816593" cy="156005"/>
          </a:xfrm>
        </p:grpSpPr>
        <p:sp>
          <p:nvSpPr>
            <p:cNvPr name="Freeform 6" id="6"/>
            <p:cNvSpPr/>
            <p:nvPr/>
          </p:nvSpPr>
          <p:spPr>
            <a:xfrm flipH="false" flipV="false" rot="0">
              <a:off x="0" y="0"/>
              <a:ext cx="4816592" cy="156005"/>
            </a:xfrm>
            <a:custGeom>
              <a:avLst/>
              <a:gdLst/>
              <a:ahLst/>
              <a:cxnLst/>
              <a:rect r="r" b="b" t="t" l="l"/>
              <a:pathLst>
                <a:path h="156005" w="4816592">
                  <a:moveTo>
                    <a:pt x="0" y="0"/>
                  </a:moveTo>
                  <a:lnTo>
                    <a:pt x="4816592" y="0"/>
                  </a:lnTo>
                  <a:lnTo>
                    <a:pt x="4816592" y="156005"/>
                  </a:lnTo>
                  <a:lnTo>
                    <a:pt x="0" y="156005"/>
                  </a:lnTo>
                  <a:close/>
                </a:path>
              </a:pathLst>
            </a:custGeom>
            <a:solidFill>
              <a:srgbClr val="EEA990"/>
            </a:solidFill>
          </p:spPr>
        </p:sp>
        <p:sp>
          <p:nvSpPr>
            <p:cNvPr name="TextBox 7" id="7"/>
            <p:cNvSpPr txBox="true"/>
            <p:nvPr/>
          </p:nvSpPr>
          <p:spPr>
            <a:xfrm>
              <a:off x="0" y="-38100"/>
              <a:ext cx="4816593" cy="19410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6790320"/>
            <a:ext cx="18288000" cy="592330"/>
            <a:chOff x="0" y="0"/>
            <a:chExt cx="4816593" cy="156005"/>
          </a:xfrm>
        </p:grpSpPr>
        <p:sp>
          <p:nvSpPr>
            <p:cNvPr name="Freeform 9" id="9"/>
            <p:cNvSpPr/>
            <p:nvPr/>
          </p:nvSpPr>
          <p:spPr>
            <a:xfrm flipH="false" flipV="false" rot="0">
              <a:off x="0" y="0"/>
              <a:ext cx="4816592" cy="156005"/>
            </a:xfrm>
            <a:custGeom>
              <a:avLst/>
              <a:gdLst/>
              <a:ahLst/>
              <a:cxnLst/>
              <a:rect r="r" b="b" t="t" l="l"/>
              <a:pathLst>
                <a:path h="156005" w="4816592">
                  <a:moveTo>
                    <a:pt x="0" y="0"/>
                  </a:moveTo>
                  <a:lnTo>
                    <a:pt x="4816592" y="0"/>
                  </a:lnTo>
                  <a:lnTo>
                    <a:pt x="4816592" y="156005"/>
                  </a:lnTo>
                  <a:lnTo>
                    <a:pt x="0" y="156005"/>
                  </a:lnTo>
                  <a:close/>
                </a:path>
              </a:pathLst>
            </a:custGeom>
            <a:solidFill>
              <a:srgbClr val="EEA990"/>
            </a:solidFill>
          </p:spPr>
        </p:sp>
        <p:sp>
          <p:nvSpPr>
            <p:cNvPr name="TextBox 10" id="10"/>
            <p:cNvSpPr txBox="true"/>
            <p:nvPr/>
          </p:nvSpPr>
          <p:spPr>
            <a:xfrm>
              <a:off x="0" y="-38100"/>
              <a:ext cx="4816593" cy="19410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101055" y="3408517"/>
            <a:ext cx="1394295" cy="1734983"/>
          </a:xfrm>
          <a:custGeom>
            <a:avLst/>
            <a:gdLst/>
            <a:ahLst/>
            <a:cxnLst/>
            <a:rect r="r" b="b" t="t" l="l"/>
            <a:pathLst>
              <a:path h="1734983" w="1394295">
                <a:moveTo>
                  <a:pt x="0" y="0"/>
                </a:moveTo>
                <a:lnTo>
                  <a:pt x="1394296" y="0"/>
                </a:lnTo>
                <a:lnTo>
                  <a:pt x="1394296" y="1734983"/>
                </a:lnTo>
                <a:lnTo>
                  <a:pt x="0" y="1734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101055" y="3537850"/>
            <a:ext cx="14085890" cy="2880450"/>
          </a:xfrm>
          <a:prstGeom prst="rect">
            <a:avLst/>
          </a:prstGeom>
        </p:spPr>
        <p:txBody>
          <a:bodyPr anchor="t" rtlCol="false" tIns="0" lIns="0" bIns="0" rIns="0">
            <a:spAutoFit/>
          </a:bodyPr>
          <a:lstStyle/>
          <a:p>
            <a:pPr algn="ctr">
              <a:lnSpc>
                <a:spcPts val="23410"/>
              </a:lnSpc>
            </a:pPr>
            <a:r>
              <a:rPr lang="en-US" sz="16721">
                <a:solidFill>
                  <a:srgbClr val="522D1C"/>
                </a:solidFill>
                <a:latin typeface="Alice Bold"/>
              </a:rPr>
              <a:t>Thank You</a:t>
            </a:r>
          </a:p>
        </p:txBody>
      </p:sp>
      <p:sp>
        <p:nvSpPr>
          <p:cNvPr name="Freeform 13" id="13"/>
          <p:cNvSpPr/>
          <p:nvPr/>
        </p:nvSpPr>
        <p:spPr>
          <a:xfrm flipH="false" flipV="false" rot="10582022">
            <a:off x="14735673" y="4962625"/>
            <a:ext cx="1394295" cy="1734983"/>
          </a:xfrm>
          <a:custGeom>
            <a:avLst/>
            <a:gdLst/>
            <a:ahLst/>
            <a:cxnLst/>
            <a:rect r="r" b="b" t="t" l="l"/>
            <a:pathLst>
              <a:path h="1734983" w="1394295">
                <a:moveTo>
                  <a:pt x="0" y="0"/>
                </a:moveTo>
                <a:lnTo>
                  <a:pt x="1394295" y="0"/>
                </a:lnTo>
                <a:lnTo>
                  <a:pt x="1394295" y="1734983"/>
                </a:lnTo>
                <a:lnTo>
                  <a:pt x="0" y="1734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390232" y="2792817"/>
            <a:ext cx="15507536" cy="4293337"/>
            <a:chOff x="0" y="0"/>
            <a:chExt cx="20676714" cy="5724450"/>
          </a:xfrm>
        </p:grpSpPr>
        <p:grpSp>
          <p:nvGrpSpPr>
            <p:cNvPr name="Group 3" id="3"/>
            <p:cNvGrpSpPr/>
            <p:nvPr/>
          </p:nvGrpSpPr>
          <p:grpSpPr>
            <a:xfrm rot="0">
              <a:off x="0" y="0"/>
              <a:ext cx="20676714" cy="5724450"/>
              <a:chOff x="0" y="0"/>
              <a:chExt cx="4084289" cy="1130756"/>
            </a:xfrm>
          </p:grpSpPr>
          <p:sp>
            <p:nvSpPr>
              <p:cNvPr name="Freeform 4" id="4"/>
              <p:cNvSpPr/>
              <p:nvPr/>
            </p:nvSpPr>
            <p:spPr>
              <a:xfrm flipH="false" flipV="false" rot="0">
                <a:off x="0" y="0"/>
                <a:ext cx="4084289" cy="1130755"/>
              </a:xfrm>
              <a:custGeom>
                <a:avLst/>
                <a:gdLst/>
                <a:ahLst/>
                <a:cxnLst/>
                <a:rect r="r" b="b" t="t" l="l"/>
                <a:pathLst>
                  <a:path h="1130755" w="4084289">
                    <a:moveTo>
                      <a:pt x="0" y="0"/>
                    </a:moveTo>
                    <a:lnTo>
                      <a:pt x="4084289" y="0"/>
                    </a:lnTo>
                    <a:lnTo>
                      <a:pt x="4084289" y="1130755"/>
                    </a:lnTo>
                    <a:lnTo>
                      <a:pt x="0" y="1130755"/>
                    </a:lnTo>
                    <a:close/>
                  </a:path>
                </a:pathLst>
              </a:custGeom>
              <a:solidFill>
                <a:srgbClr val="DDA37F"/>
              </a:solidFill>
            </p:spPr>
          </p:sp>
          <p:sp>
            <p:nvSpPr>
              <p:cNvPr name="TextBox 5" id="5"/>
              <p:cNvSpPr txBox="true"/>
              <p:nvPr/>
            </p:nvSpPr>
            <p:spPr>
              <a:xfrm>
                <a:off x="0" y="-38100"/>
                <a:ext cx="4084289" cy="11688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4347056"/>
            </a:xfrm>
            <a:prstGeom prst="rect">
              <a:avLst/>
            </a:prstGeom>
          </p:spPr>
          <p:txBody>
            <a:bodyPr anchor="t" rtlCol="false" tIns="0" lIns="0" bIns="0" rIns="0">
              <a:spAutoFit/>
            </a:bodyPr>
            <a:lstStyle/>
            <a:p>
              <a:pPr marL="1008966" indent="-504483" lvl="1">
                <a:lnSpc>
                  <a:spcPts val="6542"/>
                </a:lnSpc>
                <a:buFont typeface="Arial"/>
                <a:buChar char="•"/>
              </a:pPr>
              <a:r>
                <a:rPr lang="en-US" sz="4673">
                  <a:solidFill>
                    <a:srgbClr val="522D1C"/>
                  </a:solidFill>
                  <a:latin typeface="Alegreya Bold"/>
                </a:rPr>
                <a:t>Aqsa Hafeez </a:t>
              </a:r>
            </a:p>
            <a:p>
              <a:pPr marL="1008966" indent="-504483" lvl="1">
                <a:lnSpc>
                  <a:spcPts val="6542"/>
                </a:lnSpc>
                <a:buFont typeface="Arial"/>
                <a:buChar char="•"/>
              </a:pPr>
              <a:r>
                <a:rPr lang="en-US" sz="4673">
                  <a:solidFill>
                    <a:srgbClr val="522D1C"/>
                  </a:solidFill>
                  <a:latin typeface="Alegreya Bold"/>
                </a:rPr>
                <a:t>Mahnoor Asghar</a:t>
              </a:r>
            </a:p>
            <a:p>
              <a:pPr marL="1008966" indent="-504483" lvl="1">
                <a:lnSpc>
                  <a:spcPts val="6542"/>
                </a:lnSpc>
                <a:buFont typeface="Arial"/>
                <a:buChar char="•"/>
              </a:pPr>
              <a:r>
                <a:rPr lang="en-US" sz="4673">
                  <a:solidFill>
                    <a:srgbClr val="522D1C"/>
                  </a:solidFill>
                  <a:latin typeface="Alegreya Bold"/>
                </a:rPr>
                <a:t>Malaika</a:t>
              </a:r>
            </a:p>
            <a:p>
              <a:pPr marL="1008966" indent="-504483" lvl="1">
                <a:lnSpc>
                  <a:spcPts val="6542"/>
                </a:lnSpc>
                <a:buFont typeface="Arial"/>
                <a:buChar char="•"/>
              </a:pPr>
              <a:r>
                <a:rPr lang="en-US" sz="4673">
                  <a:solidFill>
                    <a:srgbClr val="522D1C"/>
                  </a:solidFill>
                  <a:latin typeface="Alegreya Bold"/>
                </a:rPr>
                <a:t>Ayesha Arshad</a:t>
              </a: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Group Members</a:t>
            </a: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390232" y="2792817"/>
            <a:ext cx="15507536" cy="3464662"/>
            <a:chOff x="0" y="0"/>
            <a:chExt cx="20676714" cy="4619550"/>
          </a:xfrm>
        </p:grpSpPr>
        <p:grpSp>
          <p:nvGrpSpPr>
            <p:cNvPr name="Group 3" id="3"/>
            <p:cNvGrpSpPr/>
            <p:nvPr/>
          </p:nvGrpSpPr>
          <p:grpSpPr>
            <a:xfrm rot="0">
              <a:off x="0" y="0"/>
              <a:ext cx="20676714" cy="4619550"/>
              <a:chOff x="0" y="0"/>
              <a:chExt cx="4084289" cy="912504"/>
            </a:xfrm>
          </p:grpSpPr>
          <p:sp>
            <p:nvSpPr>
              <p:cNvPr name="Freeform 4" id="4"/>
              <p:cNvSpPr/>
              <p:nvPr/>
            </p:nvSpPr>
            <p:spPr>
              <a:xfrm flipH="false" flipV="false" rot="0">
                <a:off x="0" y="0"/>
                <a:ext cx="4084289" cy="912504"/>
              </a:xfrm>
              <a:custGeom>
                <a:avLst/>
                <a:gdLst/>
                <a:ahLst/>
                <a:cxnLst/>
                <a:rect r="r" b="b" t="t" l="l"/>
                <a:pathLst>
                  <a:path h="912504" w="4084289">
                    <a:moveTo>
                      <a:pt x="0" y="0"/>
                    </a:moveTo>
                    <a:lnTo>
                      <a:pt x="4084289" y="0"/>
                    </a:lnTo>
                    <a:lnTo>
                      <a:pt x="4084289" y="912504"/>
                    </a:lnTo>
                    <a:lnTo>
                      <a:pt x="0" y="912504"/>
                    </a:lnTo>
                    <a:close/>
                  </a:path>
                </a:pathLst>
              </a:custGeom>
              <a:solidFill>
                <a:srgbClr val="DDA37F"/>
              </a:solidFill>
            </p:spPr>
          </p:sp>
          <p:sp>
            <p:nvSpPr>
              <p:cNvPr name="TextBox 5" id="5"/>
              <p:cNvSpPr txBox="true"/>
              <p:nvPr/>
            </p:nvSpPr>
            <p:spPr>
              <a:xfrm>
                <a:off x="0" y="-38100"/>
                <a:ext cx="4084289" cy="95060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3242156"/>
            </a:xfrm>
            <a:prstGeom prst="rect">
              <a:avLst/>
            </a:prstGeom>
          </p:spPr>
          <p:txBody>
            <a:bodyPr anchor="t" rtlCol="false" tIns="0" lIns="0" bIns="0" rIns="0">
              <a:spAutoFit/>
            </a:bodyPr>
            <a:lstStyle/>
            <a:p>
              <a:pPr>
                <a:lnSpc>
                  <a:spcPts val="6542"/>
                </a:lnSpc>
              </a:pPr>
              <a:r>
                <a:rPr lang="en-US" sz="4673">
                  <a:solidFill>
                    <a:srgbClr val="522D1C"/>
                  </a:solidFill>
                  <a:latin typeface="Alegreya Bold"/>
                </a:rPr>
                <a:t>Main limitations of RNN’s is that RNN’s cannot remember very long sequences and get into the problem of vanishing gradient</a:t>
              </a: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Limitations of RNN</a:t>
            </a: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751764" y="2855115"/>
            <a:ext cx="15507536" cy="5122012"/>
            <a:chOff x="0" y="0"/>
            <a:chExt cx="20676714" cy="6829350"/>
          </a:xfrm>
        </p:grpSpPr>
        <p:grpSp>
          <p:nvGrpSpPr>
            <p:cNvPr name="Group 3" id="3"/>
            <p:cNvGrpSpPr/>
            <p:nvPr/>
          </p:nvGrpSpPr>
          <p:grpSpPr>
            <a:xfrm rot="0">
              <a:off x="0" y="0"/>
              <a:ext cx="20676714" cy="6829350"/>
              <a:chOff x="0" y="0"/>
              <a:chExt cx="4084289" cy="1349007"/>
            </a:xfrm>
          </p:grpSpPr>
          <p:sp>
            <p:nvSpPr>
              <p:cNvPr name="Freeform 4" id="4"/>
              <p:cNvSpPr/>
              <p:nvPr/>
            </p:nvSpPr>
            <p:spPr>
              <a:xfrm flipH="false" flipV="false" rot="0">
                <a:off x="0" y="0"/>
                <a:ext cx="4084289" cy="1349007"/>
              </a:xfrm>
              <a:custGeom>
                <a:avLst/>
                <a:gdLst/>
                <a:ahLst/>
                <a:cxnLst/>
                <a:rect r="r" b="b" t="t" l="l"/>
                <a:pathLst>
                  <a:path h="1349007" w="4084289">
                    <a:moveTo>
                      <a:pt x="0" y="0"/>
                    </a:moveTo>
                    <a:lnTo>
                      <a:pt x="4084289" y="0"/>
                    </a:lnTo>
                    <a:lnTo>
                      <a:pt x="4084289" y="1349007"/>
                    </a:lnTo>
                    <a:lnTo>
                      <a:pt x="0" y="1349007"/>
                    </a:lnTo>
                    <a:close/>
                  </a:path>
                </a:pathLst>
              </a:custGeom>
              <a:solidFill>
                <a:srgbClr val="DDA37F"/>
              </a:solidFill>
            </p:spPr>
          </p:sp>
          <p:sp>
            <p:nvSpPr>
              <p:cNvPr name="TextBox 5" id="5"/>
              <p:cNvSpPr txBox="true"/>
              <p:nvPr/>
            </p:nvSpPr>
            <p:spPr>
              <a:xfrm>
                <a:off x="0" y="-38100"/>
                <a:ext cx="4084289" cy="138710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5451956"/>
            </a:xfrm>
            <a:prstGeom prst="rect">
              <a:avLst/>
            </a:prstGeom>
          </p:spPr>
          <p:txBody>
            <a:bodyPr anchor="t" rtlCol="false" tIns="0" lIns="0" bIns="0" rIns="0">
              <a:spAutoFit/>
            </a:bodyPr>
            <a:lstStyle/>
            <a:p>
              <a:pPr>
                <a:lnSpc>
                  <a:spcPts val="6542"/>
                </a:lnSpc>
              </a:pPr>
              <a:r>
                <a:rPr lang="en-US" sz="4673">
                  <a:solidFill>
                    <a:srgbClr val="522D1C"/>
                  </a:solidFill>
                  <a:latin typeface="Alegreya Bold"/>
                </a:rPr>
                <a:t> Vanishing Gradient Problem:</a:t>
              </a:r>
            </a:p>
            <a:p>
              <a:pPr>
                <a:lnSpc>
                  <a:spcPts val="6542"/>
                </a:lnSpc>
              </a:pPr>
              <a:r>
                <a:rPr lang="en-US" sz="4673">
                  <a:solidFill>
                    <a:srgbClr val="522D1C"/>
                  </a:solidFill>
                  <a:latin typeface="Alegreya"/>
                </a:rPr>
                <a:t>The gradient</a:t>
              </a:r>
              <a:r>
                <a:rPr lang="en-US" sz="4673">
                  <a:solidFill>
                    <a:srgbClr val="522D1C"/>
                  </a:solidFill>
                  <a:latin typeface="Alegreya Bold"/>
                </a:rPr>
                <a:t> </a:t>
              </a:r>
              <a:r>
                <a:rPr lang="en-US" sz="4673">
                  <a:solidFill>
                    <a:srgbClr val="522D1C"/>
                  </a:solidFill>
                  <a:latin typeface="Alegreya"/>
                </a:rPr>
                <a:t>of the loss function in neural networks approach zero when more layers with certain activation functions are added, making the network difficult to    train</a:t>
              </a: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102673" y="857250"/>
            <a:ext cx="14795095" cy="3033096"/>
          </a:xfrm>
          <a:prstGeom prst="rect">
            <a:avLst/>
          </a:prstGeom>
        </p:spPr>
        <p:txBody>
          <a:bodyPr anchor="t" rtlCol="false" tIns="0" lIns="0" bIns="0" rIns="0">
            <a:spAutoFit/>
          </a:bodyPr>
          <a:lstStyle/>
          <a:p>
            <a:pPr algn="ctr">
              <a:lnSpc>
                <a:spcPts val="12188"/>
              </a:lnSpc>
            </a:pPr>
            <a:r>
              <a:rPr lang="en-US" sz="8705">
                <a:solidFill>
                  <a:srgbClr val="522D1C"/>
                </a:solidFill>
                <a:latin typeface="Alice Bold"/>
              </a:rPr>
              <a:t>Standard Issues of RNNs</a:t>
            </a:r>
          </a:p>
          <a:p>
            <a:pPr algn="ctr">
              <a:lnSpc>
                <a:spcPts val="12188"/>
              </a:lnSpc>
            </a:pP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895249" y="2202637"/>
            <a:ext cx="14724804" cy="5650331"/>
            <a:chOff x="0" y="0"/>
            <a:chExt cx="19633072" cy="7533774"/>
          </a:xfrm>
        </p:grpSpPr>
        <p:grpSp>
          <p:nvGrpSpPr>
            <p:cNvPr name="Group 3" id="3"/>
            <p:cNvGrpSpPr/>
            <p:nvPr/>
          </p:nvGrpSpPr>
          <p:grpSpPr>
            <a:xfrm rot="0">
              <a:off x="0" y="0"/>
              <a:ext cx="19633072" cy="7533774"/>
              <a:chOff x="0" y="0"/>
              <a:chExt cx="4084289" cy="1567259"/>
            </a:xfrm>
          </p:grpSpPr>
          <p:sp>
            <p:nvSpPr>
              <p:cNvPr name="Freeform 4" id="4"/>
              <p:cNvSpPr/>
              <p:nvPr/>
            </p:nvSpPr>
            <p:spPr>
              <a:xfrm flipH="false" flipV="false" rot="0">
                <a:off x="0" y="0"/>
                <a:ext cx="4084289" cy="1567259"/>
              </a:xfrm>
              <a:custGeom>
                <a:avLst/>
                <a:gdLst/>
                <a:ahLst/>
                <a:cxnLst/>
                <a:rect r="r" b="b" t="t" l="l"/>
                <a:pathLst>
                  <a:path h="1567259" w="4084289">
                    <a:moveTo>
                      <a:pt x="0" y="0"/>
                    </a:moveTo>
                    <a:lnTo>
                      <a:pt x="4084289" y="0"/>
                    </a:lnTo>
                    <a:lnTo>
                      <a:pt x="4084289" y="1567259"/>
                    </a:lnTo>
                    <a:lnTo>
                      <a:pt x="0" y="1567259"/>
                    </a:lnTo>
                    <a:close/>
                  </a:path>
                </a:pathLst>
              </a:custGeom>
              <a:solidFill>
                <a:srgbClr val="DDA37F"/>
              </a:solidFill>
            </p:spPr>
          </p:sp>
          <p:sp>
            <p:nvSpPr>
              <p:cNvPr name="TextBox 5" id="5"/>
              <p:cNvSpPr txBox="true"/>
              <p:nvPr/>
            </p:nvSpPr>
            <p:spPr>
              <a:xfrm>
                <a:off x="0" y="-38100"/>
                <a:ext cx="4084289" cy="160535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81848" y="422431"/>
              <a:ext cx="18069376" cy="6230230"/>
            </a:xfrm>
            <a:prstGeom prst="rect">
              <a:avLst/>
            </a:prstGeom>
          </p:spPr>
          <p:txBody>
            <a:bodyPr anchor="t" rtlCol="false" tIns="0" lIns="0" bIns="0" rIns="0">
              <a:spAutoFit/>
            </a:bodyPr>
            <a:lstStyle/>
            <a:p>
              <a:pPr>
                <a:lnSpc>
                  <a:spcPts val="6212"/>
                </a:lnSpc>
              </a:pPr>
              <a:r>
                <a:rPr lang="en-US" sz="4437">
                  <a:solidFill>
                    <a:srgbClr val="522D1C"/>
                  </a:solidFill>
                  <a:latin typeface="Alegreya Bold"/>
                </a:rPr>
                <a:t>LSTM  stands for Long Short-Term Memory. It is a type of recurrent neural network (RNN) architecture designed to overcome the vanishing gradient problem in traditional RNNs. It uses a memory cell with gates to control the flow of information, allowing it to capture long-term dependencies in sequential data. </a:t>
              </a: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LSTM</a:t>
            </a: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390232" y="2792817"/>
            <a:ext cx="15507536" cy="5122012"/>
            <a:chOff x="0" y="0"/>
            <a:chExt cx="20676714" cy="6829350"/>
          </a:xfrm>
        </p:grpSpPr>
        <p:grpSp>
          <p:nvGrpSpPr>
            <p:cNvPr name="Group 3" id="3"/>
            <p:cNvGrpSpPr/>
            <p:nvPr/>
          </p:nvGrpSpPr>
          <p:grpSpPr>
            <a:xfrm rot="0">
              <a:off x="0" y="0"/>
              <a:ext cx="20676714" cy="6829350"/>
              <a:chOff x="0" y="0"/>
              <a:chExt cx="4084289" cy="1349007"/>
            </a:xfrm>
          </p:grpSpPr>
          <p:sp>
            <p:nvSpPr>
              <p:cNvPr name="Freeform 4" id="4"/>
              <p:cNvSpPr/>
              <p:nvPr/>
            </p:nvSpPr>
            <p:spPr>
              <a:xfrm flipH="false" flipV="false" rot="0">
                <a:off x="0" y="0"/>
                <a:ext cx="4084289" cy="1349007"/>
              </a:xfrm>
              <a:custGeom>
                <a:avLst/>
                <a:gdLst/>
                <a:ahLst/>
                <a:cxnLst/>
                <a:rect r="r" b="b" t="t" l="l"/>
                <a:pathLst>
                  <a:path h="1349007" w="4084289">
                    <a:moveTo>
                      <a:pt x="0" y="0"/>
                    </a:moveTo>
                    <a:lnTo>
                      <a:pt x="4084289" y="0"/>
                    </a:lnTo>
                    <a:lnTo>
                      <a:pt x="4084289" y="1349007"/>
                    </a:lnTo>
                    <a:lnTo>
                      <a:pt x="0" y="1349007"/>
                    </a:lnTo>
                    <a:close/>
                  </a:path>
                </a:pathLst>
              </a:custGeom>
              <a:solidFill>
                <a:srgbClr val="DDA37F"/>
              </a:solidFill>
            </p:spPr>
          </p:sp>
          <p:sp>
            <p:nvSpPr>
              <p:cNvPr name="TextBox 5" id="5"/>
              <p:cNvSpPr txBox="true"/>
              <p:nvPr/>
            </p:nvSpPr>
            <p:spPr>
              <a:xfrm>
                <a:off x="0" y="-38100"/>
                <a:ext cx="4084289" cy="138710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5451956"/>
            </a:xfrm>
            <a:prstGeom prst="rect">
              <a:avLst/>
            </a:prstGeom>
          </p:spPr>
          <p:txBody>
            <a:bodyPr anchor="t" rtlCol="false" tIns="0" lIns="0" bIns="0" rIns="0">
              <a:spAutoFit/>
            </a:bodyPr>
            <a:lstStyle/>
            <a:p>
              <a:pPr>
                <a:lnSpc>
                  <a:spcPts val="6542"/>
                </a:lnSpc>
              </a:pPr>
              <a:r>
                <a:rPr lang="en-US" sz="4673">
                  <a:solidFill>
                    <a:srgbClr val="522D1C"/>
                  </a:solidFill>
                  <a:latin typeface="Alegreya Bold"/>
                </a:rPr>
                <a:t>It does by ignoring (forgetting)useless information in the network. The LSTM will forget the data if there is no useful information from the other input .When new information come it determine which should be ignore and which to remember</a:t>
              </a: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How does it work?</a:t>
            </a: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651461" y="3007773"/>
            <a:ext cx="7004966" cy="5945939"/>
            <a:chOff x="0" y="0"/>
            <a:chExt cx="9339955" cy="7927919"/>
          </a:xfrm>
        </p:grpSpPr>
        <p:grpSp>
          <p:nvGrpSpPr>
            <p:cNvPr name="Group 3" id="3"/>
            <p:cNvGrpSpPr/>
            <p:nvPr/>
          </p:nvGrpSpPr>
          <p:grpSpPr>
            <a:xfrm rot="0">
              <a:off x="0" y="1125939"/>
              <a:ext cx="9339955" cy="6338068"/>
              <a:chOff x="0" y="0"/>
              <a:chExt cx="1844929" cy="1251964"/>
            </a:xfrm>
          </p:grpSpPr>
          <p:sp>
            <p:nvSpPr>
              <p:cNvPr name="Freeform 4" id="4"/>
              <p:cNvSpPr/>
              <p:nvPr/>
            </p:nvSpPr>
            <p:spPr>
              <a:xfrm flipH="false" flipV="false" rot="0">
                <a:off x="0" y="0"/>
                <a:ext cx="1844929" cy="1251964"/>
              </a:xfrm>
              <a:custGeom>
                <a:avLst/>
                <a:gdLst/>
                <a:ahLst/>
                <a:cxnLst/>
                <a:rect r="r" b="b" t="t" l="l"/>
                <a:pathLst>
                  <a:path h="1251964" w="1844929">
                    <a:moveTo>
                      <a:pt x="0" y="0"/>
                    </a:moveTo>
                    <a:lnTo>
                      <a:pt x="1844929" y="0"/>
                    </a:lnTo>
                    <a:lnTo>
                      <a:pt x="1844929" y="1251964"/>
                    </a:lnTo>
                    <a:lnTo>
                      <a:pt x="0" y="1251964"/>
                    </a:lnTo>
                    <a:close/>
                  </a:path>
                </a:pathLst>
              </a:custGeom>
              <a:solidFill>
                <a:srgbClr val="DDA37F"/>
              </a:solidFill>
            </p:spPr>
          </p:sp>
          <p:sp>
            <p:nvSpPr>
              <p:cNvPr name="TextBox 5" id="5"/>
              <p:cNvSpPr txBox="true"/>
              <p:nvPr/>
            </p:nvSpPr>
            <p:spPr>
              <a:xfrm>
                <a:off x="0" y="-38100"/>
                <a:ext cx="1844929" cy="129006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91631" y="1582777"/>
              <a:ext cx="8848323" cy="6345142"/>
            </a:xfrm>
            <a:prstGeom prst="rect">
              <a:avLst/>
            </a:prstGeom>
          </p:spPr>
          <p:txBody>
            <a:bodyPr anchor="t" rtlCol="false" tIns="0" lIns="0" bIns="0" rIns="0">
              <a:spAutoFit/>
            </a:bodyPr>
            <a:lstStyle/>
            <a:p>
              <a:pPr>
                <a:lnSpc>
                  <a:spcPts val="5450"/>
                </a:lnSpc>
              </a:pPr>
              <a:r>
                <a:rPr lang="en-US" sz="3893">
                  <a:solidFill>
                    <a:srgbClr val="522D1C"/>
                  </a:solidFill>
                  <a:latin typeface="Alegreya Bold"/>
                </a:rPr>
                <a:t>Two types of Context:</a:t>
              </a:r>
            </a:p>
            <a:p>
              <a:pPr marL="840595" indent="-420297" lvl="1">
                <a:lnSpc>
                  <a:spcPts val="5450"/>
                </a:lnSpc>
                <a:buFont typeface="Arial"/>
                <a:buChar char="•"/>
              </a:pPr>
              <a:r>
                <a:rPr lang="en-US" sz="3893">
                  <a:solidFill>
                    <a:srgbClr val="522D1C"/>
                  </a:solidFill>
                  <a:latin typeface="Alegreya Bold"/>
                </a:rPr>
                <a:t>Long Term Memory (Cell state)</a:t>
              </a:r>
            </a:p>
            <a:p>
              <a:pPr marL="840595" indent="-420297" lvl="1">
                <a:lnSpc>
                  <a:spcPts val="5450"/>
                </a:lnSpc>
                <a:buFont typeface="Arial"/>
                <a:buChar char="•"/>
              </a:pPr>
              <a:r>
                <a:rPr lang="en-US" sz="3893">
                  <a:solidFill>
                    <a:srgbClr val="522D1C"/>
                  </a:solidFill>
                  <a:latin typeface="Alegreya Bold"/>
                </a:rPr>
                <a:t>Short Term Memory (Hidden State)</a:t>
              </a:r>
            </a:p>
            <a:p>
              <a:pPr>
                <a:lnSpc>
                  <a:spcPts val="5450"/>
                </a:lnSpc>
              </a:pPr>
            </a:p>
            <a:p>
              <a:pPr>
                <a:lnSpc>
                  <a:spcPts val="5450"/>
                </a:lnSpc>
              </a:pPr>
            </a:p>
          </p:txBody>
        </p:sp>
        <p:sp>
          <p:nvSpPr>
            <p:cNvPr name="TextBox 7" id="7"/>
            <p:cNvSpPr txBox="true"/>
            <p:nvPr/>
          </p:nvSpPr>
          <p:spPr>
            <a:xfrm rot="0">
              <a:off x="1965423" y="-114300"/>
              <a:ext cx="5409109" cy="1240239"/>
            </a:xfrm>
            <a:prstGeom prst="rect">
              <a:avLst/>
            </a:prstGeom>
          </p:spPr>
          <p:txBody>
            <a:bodyPr anchor="t" rtlCol="false" tIns="0" lIns="0" bIns="0" rIns="0">
              <a:spAutoFit/>
            </a:bodyPr>
            <a:lstStyle/>
            <a:p>
              <a:pPr algn="ctr">
                <a:lnSpc>
                  <a:spcPts val="7763"/>
                </a:lnSpc>
              </a:pPr>
            </a:p>
          </p:txBody>
        </p:sp>
      </p:grpSp>
      <p:sp>
        <p:nvSpPr>
          <p:cNvPr name="Freeform 8" id="8"/>
          <p:cNvSpPr/>
          <p:nvPr/>
        </p:nvSpPr>
        <p:spPr>
          <a:xfrm flipH="false" flipV="false" rot="0">
            <a:off x="9948987" y="3938322"/>
            <a:ext cx="7734824" cy="4640894"/>
          </a:xfrm>
          <a:custGeom>
            <a:avLst/>
            <a:gdLst/>
            <a:ahLst/>
            <a:cxnLst/>
            <a:rect r="r" b="b" t="t" l="l"/>
            <a:pathLst>
              <a:path h="4640894" w="7734824">
                <a:moveTo>
                  <a:pt x="0" y="0"/>
                </a:moveTo>
                <a:lnTo>
                  <a:pt x="7734823" y="0"/>
                </a:lnTo>
                <a:lnTo>
                  <a:pt x="7734823" y="4640894"/>
                </a:lnTo>
                <a:lnTo>
                  <a:pt x="0" y="4640894"/>
                </a:lnTo>
                <a:lnTo>
                  <a:pt x="0" y="0"/>
                </a:lnTo>
                <a:close/>
              </a:path>
            </a:pathLst>
          </a:custGeom>
          <a:blipFill>
            <a:blip r:embed="rId2"/>
            <a:stretch>
              <a:fillRect l="0" t="0" r="0" b="0"/>
            </a:stretch>
          </a:blipFill>
        </p:spPr>
      </p:sp>
      <p:sp>
        <p:nvSpPr>
          <p:cNvPr name="TextBox 9" id="9"/>
          <p:cNvSpPr txBox="true"/>
          <p:nvPr/>
        </p:nvSpPr>
        <p:spPr>
          <a:xfrm rot="0">
            <a:off x="3071285" y="857250"/>
            <a:ext cx="1214542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751764" y="2815761"/>
            <a:ext cx="15507536" cy="6179287"/>
            <a:chOff x="0" y="0"/>
            <a:chExt cx="20676714" cy="8239050"/>
          </a:xfrm>
        </p:grpSpPr>
        <p:grpSp>
          <p:nvGrpSpPr>
            <p:cNvPr name="Group 3" id="3"/>
            <p:cNvGrpSpPr/>
            <p:nvPr/>
          </p:nvGrpSpPr>
          <p:grpSpPr>
            <a:xfrm rot="0">
              <a:off x="0" y="0"/>
              <a:ext cx="20676714" cy="8239050"/>
              <a:chOff x="0" y="0"/>
              <a:chExt cx="4084289" cy="1627467"/>
            </a:xfrm>
          </p:grpSpPr>
          <p:sp>
            <p:nvSpPr>
              <p:cNvPr name="Freeform 4" id="4"/>
              <p:cNvSpPr/>
              <p:nvPr/>
            </p:nvSpPr>
            <p:spPr>
              <a:xfrm flipH="false" flipV="false" rot="0">
                <a:off x="0" y="0"/>
                <a:ext cx="4084289" cy="1627467"/>
              </a:xfrm>
              <a:custGeom>
                <a:avLst/>
                <a:gdLst/>
                <a:ahLst/>
                <a:cxnLst/>
                <a:rect r="r" b="b" t="t" l="l"/>
                <a:pathLst>
                  <a:path h="1627467" w="4084289">
                    <a:moveTo>
                      <a:pt x="0" y="0"/>
                    </a:moveTo>
                    <a:lnTo>
                      <a:pt x="4084289" y="0"/>
                    </a:lnTo>
                    <a:lnTo>
                      <a:pt x="4084289" y="1627467"/>
                    </a:lnTo>
                    <a:lnTo>
                      <a:pt x="0" y="1627467"/>
                    </a:lnTo>
                    <a:close/>
                  </a:path>
                </a:pathLst>
              </a:custGeom>
              <a:solidFill>
                <a:srgbClr val="DDA37F"/>
              </a:solidFill>
            </p:spPr>
          </p:sp>
          <p:sp>
            <p:nvSpPr>
              <p:cNvPr name="TextBox 5" id="5"/>
              <p:cNvSpPr txBox="true"/>
              <p:nvPr/>
            </p:nvSpPr>
            <p:spPr>
              <a:xfrm>
                <a:off x="0" y="-38100"/>
                <a:ext cx="4084289" cy="16655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6861656"/>
            </a:xfrm>
            <a:prstGeom prst="rect">
              <a:avLst/>
            </a:prstGeom>
          </p:spPr>
          <p:txBody>
            <a:bodyPr anchor="t" rtlCol="false" tIns="0" lIns="0" bIns="0" rIns="0">
              <a:spAutoFit/>
            </a:bodyPr>
            <a:lstStyle/>
            <a:p>
              <a:pPr>
                <a:lnSpc>
                  <a:spcPts val="6542"/>
                </a:lnSpc>
              </a:pPr>
              <a:r>
                <a:rPr lang="en-US" sz="4673">
                  <a:solidFill>
                    <a:srgbClr val="522D1C"/>
                  </a:solidFill>
                  <a:latin typeface="Alegreya Bold"/>
                </a:rPr>
                <a:t>Input                                  Processing                              Output</a:t>
              </a:r>
            </a:p>
            <a:p>
              <a:pPr>
                <a:lnSpc>
                  <a:spcPts val="4302"/>
                </a:lnSpc>
              </a:pPr>
              <a:r>
                <a:rPr lang="en-US" sz="3073">
                  <a:solidFill>
                    <a:srgbClr val="522D1C"/>
                  </a:solidFill>
                  <a:latin typeface="Alegreya"/>
                </a:rPr>
                <a:t>Previous cell state                             Update Cell State                                   Current Hidden State</a:t>
              </a:r>
            </a:p>
            <a:p>
              <a:pPr>
                <a:lnSpc>
                  <a:spcPts val="4302"/>
                </a:lnSpc>
              </a:pPr>
              <a:r>
                <a:rPr lang="en-US" sz="3073">
                  <a:solidFill>
                    <a:srgbClr val="522D1C"/>
                  </a:solidFill>
                  <a:latin typeface="Alegreya"/>
                </a:rPr>
                <a:t>Previous hidden state                      Calculate Hidden State(Ht)               Current Cell State</a:t>
              </a:r>
            </a:p>
            <a:p>
              <a:pPr>
                <a:lnSpc>
                  <a:spcPts val="4302"/>
                </a:lnSpc>
              </a:pPr>
              <a:r>
                <a:rPr lang="en-US" sz="3073">
                  <a:solidFill>
                    <a:srgbClr val="522D1C"/>
                  </a:solidFill>
                  <a:latin typeface="Alegreya"/>
                </a:rPr>
                <a:t>Input for the current time t1(Xt)</a:t>
              </a:r>
            </a:p>
            <a:p>
              <a:pPr>
                <a:lnSpc>
                  <a:spcPts val="6542"/>
                </a:lnSpc>
              </a:pPr>
              <a:r>
                <a:rPr lang="en-US" sz="4673">
                  <a:solidFill>
                    <a:srgbClr val="522D1C"/>
                  </a:solidFill>
                  <a:latin typeface="Alegreya Bold"/>
                </a:rPr>
                <a:t>Ct0              Ct1 </a:t>
              </a:r>
            </a:p>
            <a:p>
              <a:pPr>
                <a:lnSpc>
                  <a:spcPts val="4302"/>
                </a:lnSpc>
              </a:pPr>
              <a:r>
                <a:rPr lang="en-US" sz="3073">
                  <a:solidFill>
                    <a:srgbClr val="522D1C"/>
                  </a:solidFill>
                  <a:latin typeface="Alegreya"/>
                </a:rPr>
                <a:t>Based on the current input which is Xt</a:t>
              </a:r>
            </a:p>
            <a:p>
              <a:pPr>
                <a:lnSpc>
                  <a:spcPts val="4302"/>
                </a:lnSpc>
              </a:pPr>
              <a:r>
                <a:rPr lang="en-US" sz="3073">
                  <a:solidFill>
                    <a:srgbClr val="522D1C"/>
                  </a:solidFill>
                  <a:latin typeface="Alegreya"/>
                </a:rPr>
                <a:t>LTM (remove or add)</a:t>
              </a:r>
            </a:p>
            <a:p>
              <a:pPr>
                <a:lnSpc>
                  <a:spcPts val="6542"/>
                </a:lnSpc>
              </a:pP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265306" y="3120084"/>
            <a:ext cx="2444304" cy="1024314"/>
            <a:chOff x="0" y="0"/>
            <a:chExt cx="1939571" cy="812800"/>
          </a:xfrm>
        </p:grpSpPr>
        <p:sp>
          <p:nvSpPr>
            <p:cNvPr name="Freeform 10" id="10"/>
            <p:cNvSpPr/>
            <p:nvPr/>
          </p:nvSpPr>
          <p:spPr>
            <a:xfrm flipH="false" flipV="false" rot="0">
              <a:off x="0" y="0"/>
              <a:ext cx="1939571" cy="812800"/>
            </a:xfrm>
            <a:custGeom>
              <a:avLst/>
              <a:gdLst/>
              <a:ahLst/>
              <a:cxnLst/>
              <a:rect r="r" b="b" t="t" l="l"/>
              <a:pathLst>
                <a:path h="812800" w="1939571">
                  <a:moveTo>
                    <a:pt x="1939571" y="406400"/>
                  </a:moveTo>
                  <a:lnTo>
                    <a:pt x="1533171" y="0"/>
                  </a:lnTo>
                  <a:lnTo>
                    <a:pt x="1533171" y="203200"/>
                  </a:lnTo>
                  <a:lnTo>
                    <a:pt x="0" y="203200"/>
                  </a:lnTo>
                  <a:lnTo>
                    <a:pt x="0" y="609600"/>
                  </a:lnTo>
                  <a:lnTo>
                    <a:pt x="1533171" y="609600"/>
                  </a:lnTo>
                  <a:lnTo>
                    <a:pt x="1533171" y="812800"/>
                  </a:lnTo>
                  <a:lnTo>
                    <a:pt x="1939571" y="406400"/>
                  </a:lnTo>
                  <a:close/>
                </a:path>
              </a:pathLst>
            </a:custGeom>
            <a:solidFill>
              <a:srgbClr val="522D1C"/>
            </a:solidFill>
          </p:spPr>
        </p:sp>
        <p:sp>
          <p:nvSpPr>
            <p:cNvPr name="TextBox 11" id="11"/>
            <p:cNvSpPr txBox="true"/>
            <p:nvPr/>
          </p:nvSpPr>
          <p:spPr>
            <a:xfrm>
              <a:off x="0" y="165100"/>
              <a:ext cx="1837971"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00014" y="3120084"/>
            <a:ext cx="2147967" cy="1024314"/>
            <a:chOff x="0" y="0"/>
            <a:chExt cx="1704425" cy="812800"/>
          </a:xfrm>
        </p:grpSpPr>
        <p:sp>
          <p:nvSpPr>
            <p:cNvPr name="Freeform 13" id="13"/>
            <p:cNvSpPr/>
            <p:nvPr/>
          </p:nvSpPr>
          <p:spPr>
            <a:xfrm flipH="false" flipV="false" rot="0">
              <a:off x="0" y="0"/>
              <a:ext cx="1704425" cy="812800"/>
            </a:xfrm>
            <a:custGeom>
              <a:avLst/>
              <a:gdLst/>
              <a:ahLst/>
              <a:cxnLst/>
              <a:rect r="r" b="b" t="t" l="l"/>
              <a:pathLst>
                <a:path h="812800" w="1704425">
                  <a:moveTo>
                    <a:pt x="1704425" y="406400"/>
                  </a:moveTo>
                  <a:lnTo>
                    <a:pt x="1298025" y="0"/>
                  </a:lnTo>
                  <a:lnTo>
                    <a:pt x="1298025" y="203200"/>
                  </a:lnTo>
                  <a:lnTo>
                    <a:pt x="0" y="203200"/>
                  </a:lnTo>
                  <a:lnTo>
                    <a:pt x="0" y="609600"/>
                  </a:lnTo>
                  <a:lnTo>
                    <a:pt x="1298025" y="609600"/>
                  </a:lnTo>
                  <a:lnTo>
                    <a:pt x="1298025" y="812800"/>
                  </a:lnTo>
                  <a:lnTo>
                    <a:pt x="1704425" y="406400"/>
                  </a:lnTo>
                  <a:close/>
                </a:path>
              </a:pathLst>
            </a:custGeom>
            <a:solidFill>
              <a:srgbClr val="522D1C"/>
            </a:solidFill>
          </p:spPr>
        </p:sp>
        <p:sp>
          <p:nvSpPr>
            <p:cNvPr name="TextBox 14" id="14"/>
            <p:cNvSpPr txBox="true"/>
            <p:nvPr/>
          </p:nvSpPr>
          <p:spPr>
            <a:xfrm>
              <a:off x="0" y="165100"/>
              <a:ext cx="1602825"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LSTM</a:t>
            </a:r>
          </a:p>
        </p:txBody>
      </p:sp>
      <p:sp>
        <p:nvSpPr>
          <p:cNvPr name="AutoShape 16" id="16"/>
          <p:cNvSpPr/>
          <p:nvPr/>
        </p:nvSpPr>
        <p:spPr>
          <a:xfrm flipV="true">
            <a:off x="3282357" y="6240162"/>
            <a:ext cx="1272067"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CEAD"/>
        </a:solidFill>
      </p:bgPr>
    </p:bg>
    <p:spTree>
      <p:nvGrpSpPr>
        <p:cNvPr id="1" name=""/>
        <p:cNvGrpSpPr/>
        <p:nvPr/>
      </p:nvGrpSpPr>
      <p:grpSpPr>
        <a:xfrm>
          <a:off x="0" y="0"/>
          <a:ext cx="0" cy="0"/>
          <a:chOff x="0" y="0"/>
          <a:chExt cx="0" cy="0"/>
        </a:xfrm>
      </p:grpSpPr>
      <p:grpSp>
        <p:nvGrpSpPr>
          <p:cNvPr name="Group 2" id="2"/>
          <p:cNvGrpSpPr/>
          <p:nvPr/>
        </p:nvGrpSpPr>
        <p:grpSpPr>
          <a:xfrm rot="0">
            <a:off x="1390232" y="2792817"/>
            <a:ext cx="15507536" cy="4293337"/>
            <a:chOff x="0" y="0"/>
            <a:chExt cx="20676714" cy="5724450"/>
          </a:xfrm>
        </p:grpSpPr>
        <p:grpSp>
          <p:nvGrpSpPr>
            <p:cNvPr name="Group 3" id="3"/>
            <p:cNvGrpSpPr/>
            <p:nvPr/>
          </p:nvGrpSpPr>
          <p:grpSpPr>
            <a:xfrm rot="0">
              <a:off x="0" y="0"/>
              <a:ext cx="20676714" cy="5724450"/>
              <a:chOff x="0" y="0"/>
              <a:chExt cx="4084289" cy="1130756"/>
            </a:xfrm>
          </p:grpSpPr>
          <p:sp>
            <p:nvSpPr>
              <p:cNvPr name="Freeform 4" id="4"/>
              <p:cNvSpPr/>
              <p:nvPr/>
            </p:nvSpPr>
            <p:spPr>
              <a:xfrm flipH="false" flipV="false" rot="0">
                <a:off x="0" y="0"/>
                <a:ext cx="4084289" cy="1130755"/>
              </a:xfrm>
              <a:custGeom>
                <a:avLst/>
                <a:gdLst/>
                <a:ahLst/>
                <a:cxnLst/>
                <a:rect r="r" b="b" t="t" l="l"/>
                <a:pathLst>
                  <a:path h="1130755" w="4084289">
                    <a:moveTo>
                      <a:pt x="0" y="0"/>
                    </a:moveTo>
                    <a:lnTo>
                      <a:pt x="4084289" y="0"/>
                    </a:lnTo>
                    <a:lnTo>
                      <a:pt x="4084289" y="1130755"/>
                    </a:lnTo>
                    <a:lnTo>
                      <a:pt x="0" y="1130755"/>
                    </a:lnTo>
                    <a:close/>
                  </a:path>
                </a:pathLst>
              </a:custGeom>
              <a:solidFill>
                <a:srgbClr val="DDA37F"/>
              </a:solidFill>
            </p:spPr>
          </p:sp>
          <p:sp>
            <p:nvSpPr>
              <p:cNvPr name="TextBox 5" id="5"/>
              <p:cNvSpPr txBox="true"/>
              <p:nvPr/>
            </p:nvSpPr>
            <p:spPr>
              <a:xfrm>
                <a:off x="0" y="-38100"/>
                <a:ext cx="4084289" cy="11688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3409" y="449443"/>
              <a:ext cx="19029896" cy="4347056"/>
            </a:xfrm>
            <a:prstGeom prst="rect">
              <a:avLst/>
            </a:prstGeom>
          </p:spPr>
          <p:txBody>
            <a:bodyPr anchor="t" rtlCol="false" tIns="0" lIns="0" bIns="0" rIns="0">
              <a:spAutoFit/>
            </a:bodyPr>
            <a:lstStyle/>
            <a:p>
              <a:pPr>
                <a:lnSpc>
                  <a:spcPts val="6542"/>
                </a:lnSpc>
              </a:pPr>
              <a:r>
                <a:rPr lang="en-US" sz="4673">
                  <a:solidFill>
                    <a:srgbClr val="522D1C"/>
                  </a:solidFill>
                  <a:latin typeface="Alegreya Bold"/>
                </a:rPr>
                <a:t>Based on three Gates To protect and control the Cell state .</a:t>
              </a:r>
            </a:p>
            <a:p>
              <a:pPr marL="1008966" indent="-504483" lvl="1">
                <a:lnSpc>
                  <a:spcPts val="6542"/>
                </a:lnSpc>
                <a:buFont typeface="Arial"/>
                <a:buChar char="•"/>
              </a:pPr>
              <a:r>
                <a:rPr lang="en-US" sz="4673">
                  <a:solidFill>
                    <a:srgbClr val="522D1C"/>
                  </a:solidFill>
                  <a:latin typeface="Alegreya Bold"/>
                </a:rPr>
                <a:t>Forget Gate (Keep gate)</a:t>
              </a:r>
            </a:p>
            <a:p>
              <a:pPr marL="1008966" indent="-504483" lvl="1">
                <a:lnSpc>
                  <a:spcPts val="6542"/>
                </a:lnSpc>
                <a:buFont typeface="Arial"/>
                <a:buChar char="•"/>
              </a:pPr>
              <a:r>
                <a:rPr lang="en-US" sz="4673">
                  <a:solidFill>
                    <a:srgbClr val="522D1C"/>
                  </a:solidFill>
                  <a:latin typeface="Alegreya Bold"/>
                </a:rPr>
                <a:t>Input Gate (Write gate) </a:t>
              </a:r>
            </a:p>
            <a:p>
              <a:pPr marL="1008966" indent="-504483" lvl="1">
                <a:lnSpc>
                  <a:spcPts val="6542"/>
                </a:lnSpc>
                <a:buFont typeface="Arial"/>
                <a:buChar char="•"/>
              </a:pPr>
              <a:r>
                <a:rPr lang="en-US" sz="4673">
                  <a:solidFill>
                    <a:srgbClr val="522D1C"/>
                  </a:solidFill>
                  <a:latin typeface="Alegreya Bold"/>
                </a:rPr>
                <a:t>Output Gate (Read gate)</a:t>
              </a:r>
            </a:p>
          </p:txBody>
        </p:sp>
      </p:grpSp>
      <p:sp>
        <p:nvSpPr>
          <p:cNvPr name="Freeform 7" id="7"/>
          <p:cNvSpPr/>
          <p:nvPr/>
        </p:nvSpPr>
        <p:spPr>
          <a:xfrm flipH="false" flipV="false" rot="-2191398">
            <a:off x="15658484" y="5899318"/>
            <a:ext cx="1923138" cy="4965849"/>
          </a:xfrm>
          <a:custGeom>
            <a:avLst/>
            <a:gdLst/>
            <a:ahLst/>
            <a:cxnLst/>
            <a:rect r="r" b="b" t="t" l="l"/>
            <a:pathLst>
              <a:path h="4965849" w="1923138">
                <a:moveTo>
                  <a:pt x="0" y="0"/>
                </a:moveTo>
                <a:lnTo>
                  <a:pt x="1923138" y="0"/>
                </a:lnTo>
                <a:lnTo>
                  <a:pt x="1923138" y="4965850"/>
                </a:lnTo>
                <a:lnTo>
                  <a:pt x="0" y="496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18390" y="857250"/>
            <a:ext cx="10451219" cy="1460501"/>
          </a:xfrm>
          <a:prstGeom prst="rect">
            <a:avLst/>
          </a:prstGeom>
        </p:spPr>
        <p:txBody>
          <a:bodyPr anchor="t" rtlCol="false" tIns="0" lIns="0" bIns="0" rIns="0">
            <a:spAutoFit/>
          </a:bodyPr>
          <a:lstStyle/>
          <a:p>
            <a:pPr algn="ctr">
              <a:lnSpc>
                <a:spcPts val="11899"/>
              </a:lnSpc>
            </a:pPr>
            <a:r>
              <a:rPr lang="en-US" sz="8499">
                <a:solidFill>
                  <a:srgbClr val="522D1C"/>
                </a:solidFill>
                <a:latin typeface="Alice Bold"/>
              </a:rPr>
              <a:t>Gates</a:t>
            </a:r>
          </a:p>
        </p:txBody>
      </p:sp>
      <p:sp>
        <p:nvSpPr>
          <p:cNvPr name="Freeform 9" id="9"/>
          <p:cNvSpPr/>
          <p:nvPr/>
        </p:nvSpPr>
        <p:spPr>
          <a:xfrm flipH="false" flipV="false" rot="9426325">
            <a:off x="289410" y="-235740"/>
            <a:ext cx="1478580" cy="3817930"/>
          </a:xfrm>
          <a:custGeom>
            <a:avLst/>
            <a:gdLst/>
            <a:ahLst/>
            <a:cxnLst/>
            <a:rect r="r" b="b" t="t" l="l"/>
            <a:pathLst>
              <a:path h="3817930" w="1478580">
                <a:moveTo>
                  <a:pt x="0" y="0"/>
                </a:moveTo>
                <a:lnTo>
                  <a:pt x="1478580" y="0"/>
                </a:lnTo>
                <a:lnTo>
                  <a:pt x="1478580" y="3817930"/>
                </a:lnTo>
                <a:lnTo>
                  <a:pt x="0" y="381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DAF2kM4gM1M</dc:identifier>
  <dcterms:modified xsi:type="dcterms:W3CDTF">2011-08-01T06:04:30Z</dcterms:modified>
  <cp:revision>1</cp:revision>
  <dc:title>Beige and Brown Aesthetic Group Project Presentation</dc:title>
</cp:coreProperties>
</file>